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24" r:id="rId5"/>
    <p:sldId id="315" r:id="rId6"/>
    <p:sldId id="333" r:id="rId7"/>
    <p:sldId id="335" r:id="rId8"/>
    <p:sldId id="328" r:id="rId9"/>
    <p:sldId id="332" r:id="rId10"/>
    <p:sldId id="329" r:id="rId11"/>
    <p:sldId id="331" r:id="rId12"/>
    <p:sldId id="330" r:id="rId13"/>
    <p:sldId id="327" r:id="rId14"/>
    <p:sldId id="326" r:id="rId15"/>
    <p:sldId id="3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40EA1-2BFC-43AF-A63D-20607961EBFC}" v="3" dt="2023-08-24T19:50:25.364"/>
    <p1510:client id="{FBD3D094-7AE8-45F8-B84D-80E7B2865346}" v="6" dt="2023-08-24T19:12:12.103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24" autoAdjust="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dik more" userId="50bddc1a220e950f" providerId="LiveId" clId="{B7040EA1-2BFC-43AF-A63D-20607961EBFC}"/>
    <pc:docChg chg="undo custSel modSld">
      <pc:chgData name="hardik more" userId="50bddc1a220e950f" providerId="LiveId" clId="{B7040EA1-2BFC-43AF-A63D-20607961EBFC}" dt="2023-08-24T19:53:50.399" v="291" actId="1076"/>
      <pc:docMkLst>
        <pc:docMk/>
      </pc:docMkLst>
      <pc:sldChg chg="addSp delSp modSp mod">
        <pc:chgData name="hardik more" userId="50bddc1a220e950f" providerId="LiveId" clId="{B7040EA1-2BFC-43AF-A63D-20607961EBFC}" dt="2023-08-24T19:53:50.399" v="291" actId="1076"/>
        <pc:sldMkLst>
          <pc:docMk/>
          <pc:sldMk cId="3665993043" sldId="324"/>
        </pc:sldMkLst>
        <pc:spChg chg="add del mod">
          <ac:chgData name="hardik more" userId="50bddc1a220e950f" providerId="LiveId" clId="{B7040EA1-2BFC-43AF-A63D-20607961EBFC}" dt="2023-08-24T19:41:22.698" v="23" actId="478"/>
          <ac:spMkLst>
            <pc:docMk/>
            <pc:sldMk cId="3665993043" sldId="324"/>
            <ac:spMk id="4" creationId="{72DD7BA9-3D3D-21FA-F057-A018F04425AA}"/>
          </ac:spMkLst>
        </pc:spChg>
        <pc:spChg chg="add del mod">
          <ac:chgData name="hardik more" userId="50bddc1a220e950f" providerId="LiveId" clId="{B7040EA1-2BFC-43AF-A63D-20607961EBFC}" dt="2023-08-24T19:52:26.674" v="283"/>
          <ac:spMkLst>
            <pc:docMk/>
            <pc:sldMk cId="3665993043" sldId="324"/>
            <ac:spMk id="5" creationId="{7F94B31D-DFF7-3C27-A54A-7F06963A7B72}"/>
          </ac:spMkLst>
        </pc:spChg>
        <pc:spChg chg="add del mod">
          <ac:chgData name="hardik more" userId="50bddc1a220e950f" providerId="LiveId" clId="{B7040EA1-2BFC-43AF-A63D-20607961EBFC}" dt="2023-08-24T19:41:26.624" v="25" actId="478"/>
          <ac:spMkLst>
            <pc:docMk/>
            <pc:sldMk cId="3665993043" sldId="324"/>
            <ac:spMk id="6" creationId="{38AF5374-EA50-4722-BB45-6C182E5A16AE}"/>
          </ac:spMkLst>
        </pc:spChg>
        <pc:spChg chg="add del mod">
          <ac:chgData name="hardik more" userId="50bddc1a220e950f" providerId="LiveId" clId="{B7040EA1-2BFC-43AF-A63D-20607961EBFC}" dt="2023-08-24T19:41:41.078" v="30" actId="1076"/>
          <ac:spMkLst>
            <pc:docMk/>
            <pc:sldMk cId="3665993043" sldId="324"/>
            <ac:spMk id="7" creationId="{BD837CEB-1A69-4F72-95D4-054D82F09696}"/>
          </ac:spMkLst>
        </pc:spChg>
        <pc:spChg chg="add mod">
          <ac:chgData name="hardik more" userId="50bddc1a220e950f" providerId="LiveId" clId="{B7040EA1-2BFC-43AF-A63D-20607961EBFC}" dt="2023-08-24T19:53:41.583" v="287" actId="1076"/>
          <ac:spMkLst>
            <pc:docMk/>
            <pc:sldMk cId="3665993043" sldId="324"/>
            <ac:spMk id="8" creationId="{1437523D-48E6-665B-E9A2-3D7659816267}"/>
          </ac:spMkLst>
        </pc:spChg>
        <pc:spChg chg="add mod">
          <ac:chgData name="hardik more" userId="50bddc1a220e950f" providerId="LiveId" clId="{B7040EA1-2BFC-43AF-A63D-20607961EBFC}" dt="2023-08-24T19:53:24.004" v="285" actId="255"/>
          <ac:spMkLst>
            <pc:docMk/>
            <pc:sldMk cId="3665993043" sldId="324"/>
            <ac:spMk id="10" creationId="{D7E85938-2C9B-1842-843F-67635BA477FF}"/>
          </ac:spMkLst>
        </pc:spChg>
        <pc:spChg chg="del mod">
          <ac:chgData name="hardik more" userId="50bddc1a220e950f" providerId="LiveId" clId="{B7040EA1-2BFC-43AF-A63D-20607961EBFC}" dt="2023-08-24T19:43:27.240" v="102" actId="478"/>
          <ac:spMkLst>
            <pc:docMk/>
            <pc:sldMk cId="3665993043" sldId="324"/>
            <ac:spMk id="11" creationId="{E6DF5064-7AAC-4887-9BD5-FB6BC40A6768}"/>
          </ac:spMkLst>
        </pc:spChg>
        <pc:picChg chg="mod">
          <ac:chgData name="hardik more" userId="50bddc1a220e950f" providerId="LiveId" clId="{B7040EA1-2BFC-43AF-A63D-20607961EBFC}" dt="2023-08-24T19:53:50.399" v="291" actId="1076"/>
          <ac:picMkLst>
            <pc:docMk/>
            <pc:sldMk cId="3665993043" sldId="324"/>
            <ac:picMk id="9" creationId="{05486CFC-0272-69E2-E7BF-4EFB0657B11E}"/>
          </ac:picMkLst>
        </pc:picChg>
      </pc:sldChg>
    </pc:docChg>
  </pc:docChgLst>
  <pc:docChgLst>
    <pc:chgData name="hardik more" userId="50bddc1a220e950f" providerId="LiveId" clId="{FBD3D094-7AE8-45F8-B84D-80E7B2865346}"/>
    <pc:docChg chg="undo custSel modSld">
      <pc:chgData name="hardik more" userId="50bddc1a220e950f" providerId="LiveId" clId="{FBD3D094-7AE8-45F8-B84D-80E7B2865346}" dt="2023-08-24T19:13:33.622" v="98" actId="1076"/>
      <pc:docMkLst>
        <pc:docMk/>
      </pc:docMkLst>
      <pc:sldChg chg="modSp mod">
        <pc:chgData name="hardik more" userId="50bddc1a220e950f" providerId="LiveId" clId="{FBD3D094-7AE8-45F8-B84D-80E7B2865346}" dt="2023-08-24T18:07:41.527" v="2" actId="1036"/>
        <pc:sldMkLst>
          <pc:docMk/>
          <pc:sldMk cId="3665993043" sldId="324"/>
        </pc:sldMkLst>
        <pc:spChg chg="mod">
          <ac:chgData name="hardik more" userId="50bddc1a220e950f" providerId="LiveId" clId="{FBD3D094-7AE8-45F8-B84D-80E7B2865346}" dt="2023-08-24T18:07:28.200" v="0" actId="2711"/>
          <ac:spMkLst>
            <pc:docMk/>
            <pc:sldMk cId="3665993043" sldId="324"/>
            <ac:spMk id="11" creationId="{E6DF5064-7AAC-4887-9BD5-FB6BC40A6768}"/>
          </ac:spMkLst>
        </pc:spChg>
        <pc:picChg chg="mod">
          <ac:chgData name="hardik more" userId="50bddc1a220e950f" providerId="LiveId" clId="{FBD3D094-7AE8-45F8-B84D-80E7B2865346}" dt="2023-08-24T18:07:41.527" v="2" actId="1036"/>
          <ac:picMkLst>
            <pc:docMk/>
            <pc:sldMk cId="3665993043" sldId="324"/>
            <ac:picMk id="9" creationId="{05486CFC-0272-69E2-E7BF-4EFB0657B11E}"/>
          </ac:picMkLst>
        </pc:picChg>
      </pc:sldChg>
      <pc:sldChg chg="addSp delSp modSp mod">
        <pc:chgData name="hardik more" userId="50bddc1a220e950f" providerId="LiveId" clId="{FBD3D094-7AE8-45F8-B84D-80E7B2865346}" dt="2023-08-24T19:13:33.622" v="98" actId="1076"/>
        <pc:sldMkLst>
          <pc:docMk/>
          <pc:sldMk cId="1913851248" sldId="327"/>
        </pc:sldMkLst>
        <pc:spChg chg="add del mod">
          <ac:chgData name="hardik more" userId="50bddc1a220e950f" providerId="LiveId" clId="{FBD3D094-7AE8-45F8-B84D-80E7B2865346}" dt="2023-08-24T18:59:27.873" v="36" actId="478"/>
          <ac:spMkLst>
            <pc:docMk/>
            <pc:sldMk cId="1913851248" sldId="327"/>
            <ac:spMk id="6" creationId="{CB7ED9F2-1998-24DF-B659-01272BFE88B1}"/>
          </ac:spMkLst>
        </pc:spChg>
        <pc:spChg chg="add del mod">
          <ac:chgData name="hardik more" userId="50bddc1a220e950f" providerId="LiveId" clId="{FBD3D094-7AE8-45F8-B84D-80E7B2865346}" dt="2023-08-24T19:10:50.886" v="65" actId="478"/>
          <ac:spMkLst>
            <pc:docMk/>
            <pc:sldMk cId="1913851248" sldId="327"/>
            <ac:spMk id="15" creationId="{439BC4F7-4C45-C1B4-B498-AAA9F84C4C03}"/>
          </ac:spMkLst>
        </pc:spChg>
        <pc:spChg chg="add mod">
          <ac:chgData name="hardik more" userId="50bddc1a220e950f" providerId="LiveId" clId="{FBD3D094-7AE8-45F8-B84D-80E7B2865346}" dt="2023-08-24T19:13:33.622" v="98" actId="1076"/>
          <ac:spMkLst>
            <pc:docMk/>
            <pc:sldMk cId="1913851248" sldId="327"/>
            <ac:spMk id="16" creationId="{DFDC5EE1-19F4-C836-9C09-24A7791BCA61}"/>
          </ac:spMkLst>
        </pc:spChg>
        <pc:spChg chg="del">
          <ac:chgData name="hardik more" userId="50bddc1a220e950f" providerId="LiveId" clId="{FBD3D094-7AE8-45F8-B84D-80E7B2865346}" dt="2023-08-24T18:54:23.363" v="19" actId="478"/>
          <ac:spMkLst>
            <pc:docMk/>
            <pc:sldMk cId="1913851248" sldId="327"/>
            <ac:spMk id="23" creationId="{09C164F6-0520-671F-A2DB-ABBE16A9BBF1}"/>
          </ac:spMkLst>
        </pc:spChg>
        <pc:spChg chg="del">
          <ac:chgData name="hardik more" userId="50bddc1a220e950f" providerId="LiveId" clId="{FBD3D094-7AE8-45F8-B84D-80E7B2865346}" dt="2023-08-24T18:54:21.115" v="18" actId="478"/>
          <ac:spMkLst>
            <pc:docMk/>
            <pc:sldMk cId="1913851248" sldId="327"/>
            <ac:spMk id="24" creationId="{AEBC5085-F6F9-A4C9-B6FB-F8493F9A4904}"/>
          </ac:spMkLst>
        </pc:spChg>
        <pc:spChg chg="del mod">
          <ac:chgData name="hardik more" userId="50bddc1a220e950f" providerId="LiveId" clId="{FBD3D094-7AE8-45F8-B84D-80E7B2865346}" dt="2023-08-24T18:54:51.108" v="30" actId="478"/>
          <ac:spMkLst>
            <pc:docMk/>
            <pc:sldMk cId="1913851248" sldId="327"/>
            <ac:spMk id="27" creationId="{BD0DB077-4EF4-D1E6-AAA8-214AA6A2115D}"/>
          </ac:spMkLst>
        </pc:spChg>
        <pc:picChg chg="add del">
          <ac:chgData name="hardik more" userId="50bddc1a220e950f" providerId="LiveId" clId="{FBD3D094-7AE8-45F8-B84D-80E7B2865346}" dt="2023-08-24T18:55:06.786" v="31" actId="478"/>
          <ac:picMkLst>
            <pc:docMk/>
            <pc:sldMk cId="1913851248" sldId="327"/>
            <ac:picMk id="4" creationId="{E90A288A-8693-E683-40EB-1A50DA53BA32}"/>
          </ac:picMkLst>
        </pc:picChg>
        <pc:picChg chg="add mod">
          <ac:chgData name="hardik more" userId="50bddc1a220e950f" providerId="LiveId" clId="{FBD3D094-7AE8-45F8-B84D-80E7B2865346}" dt="2023-08-24T19:00:56.378" v="43" actId="14100"/>
          <ac:picMkLst>
            <pc:docMk/>
            <pc:sldMk cId="1913851248" sldId="327"/>
            <ac:picMk id="5" creationId="{B5621F14-D257-CD9F-1206-436899B2DA4C}"/>
          </ac:picMkLst>
        </pc:picChg>
        <pc:picChg chg="add del mod">
          <ac:chgData name="hardik more" userId="50bddc1a220e950f" providerId="LiveId" clId="{FBD3D094-7AE8-45F8-B84D-80E7B2865346}" dt="2023-08-24T19:07:17.543" v="52" actId="478"/>
          <ac:picMkLst>
            <pc:docMk/>
            <pc:sldMk cId="1913851248" sldId="327"/>
            <ac:picMk id="8" creationId="{84AA40DA-2C2D-5FD7-8EAB-EC0519EE29B9}"/>
          </ac:picMkLst>
        </pc:picChg>
        <pc:picChg chg="add mod">
          <ac:chgData name="hardik more" userId="50bddc1a220e950f" providerId="LiveId" clId="{FBD3D094-7AE8-45F8-B84D-80E7B2865346}" dt="2023-08-24T19:07:28.359" v="54" actId="14100"/>
          <ac:picMkLst>
            <pc:docMk/>
            <pc:sldMk cId="1913851248" sldId="327"/>
            <ac:picMk id="10" creationId="{39F1EA8F-BCE1-590B-C6D2-7E8B286DD4F9}"/>
          </ac:picMkLst>
        </pc:picChg>
        <pc:picChg chg="add mod">
          <ac:chgData name="hardik more" userId="50bddc1a220e950f" providerId="LiveId" clId="{FBD3D094-7AE8-45F8-B84D-80E7B2865346}" dt="2023-08-24T19:09:02.381" v="62" actId="14100"/>
          <ac:picMkLst>
            <pc:docMk/>
            <pc:sldMk cId="1913851248" sldId="327"/>
            <ac:picMk id="12" creationId="{17A82C29-7514-3D40-56AD-ABBD78384E24}"/>
          </ac:picMkLst>
        </pc:picChg>
        <pc:picChg chg="add mod">
          <ac:chgData name="hardik more" userId="50bddc1a220e950f" providerId="LiveId" clId="{FBD3D094-7AE8-45F8-B84D-80E7B2865346}" dt="2023-08-24T19:12:07.860" v="70" actId="14100"/>
          <ac:picMkLst>
            <pc:docMk/>
            <pc:sldMk cId="1913851248" sldId="327"/>
            <ac:picMk id="14" creationId="{C051E6D3-9437-F907-1AA8-057A386679E2}"/>
          </ac:picMkLst>
        </pc:picChg>
        <pc:picChg chg="del mod">
          <ac:chgData name="hardik more" userId="50bddc1a220e950f" providerId="LiveId" clId="{FBD3D094-7AE8-45F8-B84D-80E7B2865346}" dt="2023-08-24T18:54:28.802" v="22" actId="478"/>
          <ac:picMkLst>
            <pc:docMk/>
            <pc:sldMk cId="1913851248" sldId="327"/>
            <ac:picMk id="19" creationId="{473D2E15-770E-496A-F4A5-9E086A3306E8}"/>
          </ac:picMkLst>
        </pc:picChg>
        <pc:picChg chg="del">
          <ac:chgData name="hardik more" userId="50bddc1a220e950f" providerId="LiveId" clId="{FBD3D094-7AE8-45F8-B84D-80E7B2865346}" dt="2023-08-24T18:54:26.132" v="20" actId="478"/>
          <ac:picMkLst>
            <pc:docMk/>
            <pc:sldMk cId="1913851248" sldId="327"/>
            <ac:picMk id="26" creationId="{6707C419-4C02-4763-38F2-DA010F09CE7D}"/>
          </ac:picMkLst>
        </pc:picChg>
      </pc:sldChg>
      <pc:sldChg chg="modSp mod">
        <pc:chgData name="hardik more" userId="50bddc1a220e950f" providerId="LiveId" clId="{FBD3D094-7AE8-45F8-B84D-80E7B2865346}" dt="2023-08-24T18:35:12.098" v="17" actId="20577"/>
        <pc:sldMkLst>
          <pc:docMk/>
          <pc:sldMk cId="3200208065" sldId="328"/>
        </pc:sldMkLst>
        <pc:spChg chg="mod">
          <ac:chgData name="hardik more" userId="50bddc1a220e950f" providerId="LiveId" clId="{FBD3D094-7AE8-45F8-B84D-80E7B2865346}" dt="2023-08-24T18:35:12.098" v="17" actId="20577"/>
          <ac:spMkLst>
            <pc:docMk/>
            <pc:sldMk cId="3200208065" sldId="328"/>
            <ac:spMk id="4" creationId="{83F19B40-1135-7001-0322-F877041A6BE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_DA\SQL\peryear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_DA\SQL\perdirector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_DA\SQL\yearrating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No</a:t>
            </a:r>
            <a:r>
              <a:rPr lang="en-US" baseline="0" dirty="0"/>
              <a:t> of Movies per year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3336237612390142E-2"/>
          <c:y val="0.1152159947216724"/>
          <c:w val="0.89952054137108739"/>
          <c:h val="0.73177889240913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peryear!$B$1</c:f>
              <c:strCache>
                <c:ptCount val="1"/>
                <c:pt idx="0">
                  <c:v>count(year)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peryear!$A$2:$A$12</c:f>
              <c:numCache>
                <c:formatCode>General</c:formatCode>
                <c:ptCount val="11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</c:numCache>
            </c:numRef>
          </c:cat>
          <c:val>
            <c:numRef>
              <c:f>peryear!$B$2:$B$12</c:f>
              <c:numCache>
                <c:formatCode>General</c:formatCode>
                <c:ptCount val="11"/>
                <c:pt idx="0">
                  <c:v>40</c:v>
                </c:pt>
                <c:pt idx="1">
                  <c:v>44</c:v>
                </c:pt>
                <c:pt idx="2">
                  <c:v>48</c:v>
                </c:pt>
                <c:pt idx="3">
                  <c:v>45</c:v>
                </c:pt>
                <c:pt idx="4">
                  <c:v>57</c:v>
                </c:pt>
                <c:pt idx="5">
                  <c:v>57</c:v>
                </c:pt>
                <c:pt idx="6">
                  <c:v>62</c:v>
                </c:pt>
                <c:pt idx="7">
                  <c:v>84</c:v>
                </c:pt>
                <c:pt idx="8">
                  <c:v>91</c:v>
                </c:pt>
                <c:pt idx="9">
                  <c:v>107</c:v>
                </c:pt>
                <c:pt idx="10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77-43FD-8778-869A0433E34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18710911"/>
        <c:axId val="2116553743"/>
      </c:barChart>
      <c:catAx>
        <c:axId val="2118710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553743"/>
        <c:crosses val="autoZero"/>
        <c:auto val="1"/>
        <c:lblAlgn val="ctr"/>
        <c:lblOffset val="100"/>
        <c:noMultiLvlLbl val="0"/>
      </c:catAx>
      <c:valAx>
        <c:axId val="21165537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 movies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71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perdirector!$A$2</c:f>
              <c:strCache>
                <c:ptCount val="1"/>
                <c:pt idx="0">
                  <c:v>Ridley Scott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2B-46A9-A2DF-29191D1BD13F}"/>
            </c:ext>
          </c:extLst>
        </c:ser>
        <c:ser>
          <c:idx val="1"/>
          <c:order val="1"/>
          <c:tx>
            <c:strRef>
              <c:f>perdirector!$A$3</c:f>
              <c:strCache>
                <c:ptCount val="1"/>
                <c:pt idx="0">
                  <c:v>David Yates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perdirector!$B$3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2B-46A9-A2DF-29191D1BD13F}"/>
            </c:ext>
          </c:extLst>
        </c:ser>
        <c:ser>
          <c:idx val="2"/>
          <c:order val="2"/>
          <c:tx>
            <c:strRef>
              <c:f>perdirector!$A$4</c:f>
              <c:strCache>
                <c:ptCount val="1"/>
                <c:pt idx="0">
                  <c:v>Michael Bay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perdirector!$B$4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2B-46A9-A2DF-29191D1BD13F}"/>
            </c:ext>
          </c:extLst>
        </c:ser>
        <c:ser>
          <c:idx val="3"/>
          <c:order val="3"/>
          <c:tx>
            <c:strRef>
              <c:f>perdirector!$A$5</c:f>
              <c:strCache>
                <c:ptCount val="1"/>
                <c:pt idx="0">
                  <c:v>Paul W.S. Anderson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perdirector!$B$5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2B-46A9-A2DF-29191D1BD13F}"/>
            </c:ext>
          </c:extLst>
        </c:ser>
        <c:ser>
          <c:idx val="4"/>
          <c:order val="4"/>
          <c:tx>
            <c:strRef>
              <c:f>perdirector!$A$6</c:f>
              <c:strCache>
                <c:ptCount val="1"/>
                <c:pt idx="0">
                  <c:v>Antoine Fuqua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2B-46A9-A2DF-29191D1BD13F}"/>
            </c:ext>
          </c:extLst>
        </c:ser>
        <c:ser>
          <c:idx val="5"/>
          <c:order val="5"/>
          <c:tx>
            <c:strRef>
              <c:f>perdirector!$A$7</c:f>
              <c:strCache>
                <c:ptCount val="1"/>
                <c:pt idx="0">
                  <c:v>M. Night Shyamalan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32B-46A9-A2DF-29191D1BD13F}"/>
            </c:ext>
          </c:extLst>
        </c:ser>
        <c:ser>
          <c:idx val="6"/>
          <c:order val="6"/>
          <c:tx>
            <c:strRef>
              <c:f>perdirector!$A$8</c:f>
              <c:strCache>
                <c:ptCount val="1"/>
                <c:pt idx="0">
                  <c:v>Danny Boyle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perdirector!$B$8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2B-46A9-A2DF-29191D1BD13F}"/>
            </c:ext>
          </c:extLst>
        </c:ser>
        <c:ser>
          <c:idx val="7"/>
          <c:order val="7"/>
          <c:tx>
            <c:strRef>
              <c:f>perdirector!$A$9</c:f>
              <c:strCache>
                <c:ptCount val="1"/>
                <c:pt idx="0">
                  <c:v>Justin Lin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perdirector!$B$9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32B-46A9-A2DF-29191D1BD13F}"/>
            </c:ext>
          </c:extLst>
        </c:ser>
        <c:ser>
          <c:idx val="8"/>
          <c:order val="8"/>
          <c:tx>
            <c:strRef>
              <c:f>perdirector!$A$10</c:f>
              <c:strCache>
                <c:ptCount val="1"/>
                <c:pt idx="0">
                  <c:v>J.J. Abrams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perdirector!$B$10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32B-46A9-A2DF-29191D1BD13F}"/>
            </c:ext>
          </c:extLst>
        </c:ser>
        <c:ser>
          <c:idx val="9"/>
          <c:order val="9"/>
          <c:tx>
            <c:strRef>
              <c:f>perdirector!$A$11</c:f>
              <c:strCache>
                <c:ptCount val="1"/>
                <c:pt idx="0">
                  <c:v>Martin Scorsese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8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8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perdirector!$B$1</c:f>
              <c:strCache>
                <c:ptCount val="1"/>
                <c:pt idx="0">
                  <c:v>count(director)</c:v>
                </c:pt>
              </c:strCache>
            </c:strRef>
          </c:cat>
          <c:val>
            <c:numRef>
              <c:f>perdirector!$B$11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32B-46A9-A2DF-29191D1BD1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66863584"/>
        <c:axId val="622908208"/>
      </c:barChart>
      <c:catAx>
        <c:axId val="56686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908208"/>
        <c:crosses val="autoZero"/>
        <c:auto val="1"/>
        <c:lblAlgn val="ctr"/>
        <c:lblOffset val="100"/>
        <c:noMultiLvlLbl val="0"/>
      </c:catAx>
      <c:valAx>
        <c:axId val="622908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8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yearrating!$B$1</c:f>
              <c:strCache>
                <c:ptCount val="1"/>
                <c:pt idx="0">
                  <c:v>avg(rating)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1"/>
              <c:layout>
                <c:manualLayout>
                  <c:x val="2.0594094117167756E-3"/>
                  <c:y val="-3.05322399342821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C0-465C-B2BE-0C04A1DB52F8}"/>
                </c:ext>
              </c:extLst>
            </c:dLbl>
            <c:dLbl>
              <c:idx val="3"/>
              <c:layout>
                <c:manualLayout>
                  <c:x val="-0.10346404804815114"/>
                  <c:y val="-5.87898532473115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2C0-465C-B2BE-0C04A1DB52F8}"/>
                </c:ext>
              </c:extLst>
            </c:dLbl>
            <c:dLbl>
              <c:idx val="4"/>
              <c:layout>
                <c:manualLayout>
                  <c:x val="-6.7722231811744221E-2"/>
                  <c:y val="4.293755467959426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2C0-465C-B2BE-0C04A1DB52F8}"/>
                </c:ext>
              </c:extLst>
            </c:dLbl>
            <c:dLbl>
              <c:idx val="6"/>
              <c:layout>
                <c:manualLayout>
                  <c:x val="1.2271356907832895E-2"/>
                  <c:y val="-3.05322399342821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2C0-465C-B2BE-0C04A1DB52F8}"/>
                </c:ext>
              </c:extLst>
            </c:dLbl>
            <c:dLbl>
              <c:idx val="7"/>
              <c:layout>
                <c:manualLayout>
                  <c:x val="-0.10346404804815114"/>
                  <c:y val="6.83694066613206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2C0-465C-B2BE-0C04A1DB52F8}"/>
                </c:ext>
              </c:extLst>
            </c:dLbl>
            <c:dLbl>
              <c:idx val="8"/>
              <c:layout>
                <c:manualLayout>
                  <c:x val="8.8673744091276041E-3"/>
                  <c:y val="-4.18352852594939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2C0-465C-B2BE-0C04A1DB52F8}"/>
                </c:ext>
              </c:extLst>
            </c:dLbl>
            <c:dLbl>
              <c:idx val="10"/>
              <c:layout>
                <c:manualLayout>
                  <c:x val="2.0594094117167756E-3"/>
                  <c:y val="-5.31383305847057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2C0-465C-B2BE-0C04A1DB52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yearrating!$A$2:$A$12</c:f>
              <c:numCache>
                <c:formatCode>General</c:formatCode>
                <c:ptCount val="11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</c:numCache>
            </c:numRef>
          </c:xVal>
          <c:yVal>
            <c:numRef>
              <c:f>yearrating!$B$2:$B$12</c:f>
              <c:numCache>
                <c:formatCode>General</c:formatCode>
                <c:ptCount val="11"/>
                <c:pt idx="0">
                  <c:v>7.1574999999999998</c:v>
                </c:pt>
                <c:pt idx="1">
                  <c:v>7.1409090909090898</c:v>
                </c:pt>
                <c:pt idx="2">
                  <c:v>6.7083333333333304</c:v>
                </c:pt>
                <c:pt idx="3">
                  <c:v>6.9111111111111097</c:v>
                </c:pt>
                <c:pt idx="4">
                  <c:v>6.8947368421052602</c:v>
                </c:pt>
                <c:pt idx="5">
                  <c:v>6.9456140350877096</c:v>
                </c:pt>
                <c:pt idx="6">
                  <c:v>6.9338709677419299</c:v>
                </c:pt>
                <c:pt idx="7">
                  <c:v>6.8321428571428502</c:v>
                </c:pt>
                <c:pt idx="8">
                  <c:v>6.8285714285714203</c:v>
                </c:pt>
                <c:pt idx="9">
                  <c:v>6.67383177570093</c:v>
                </c:pt>
                <c:pt idx="10">
                  <c:v>6.6353846153846101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C0-465C-B2BE-0C04A1DB52F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921835184"/>
        <c:axId val="1922369104"/>
      </c:scatterChart>
      <c:valAx>
        <c:axId val="1921835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2369104"/>
        <c:crosses val="autoZero"/>
        <c:crossBetween val="midCat"/>
      </c:valAx>
      <c:valAx>
        <c:axId val="1922369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835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case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8/25/2023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noProof="0"/>
              <a:t>case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44810-B06C-C286-6570-16C36464AD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case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8/25/2023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allpaperflare.com/gray-reel-projector-retro-blur-hi-tech-movie-bokeh-coil-wallpaper-snlsk/download/1920x1080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9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inefiliasocultas.blogspot.com/2015/12/star-wars-despertar-fuerza-yo-soy-tu-padre.html" TargetMode="External"/><Relationship Id="rId11" Type="http://schemas.openxmlformats.org/officeDocument/2006/relationships/hyperlink" Target="https://www.diggita.it/story.php?title=Il_regista_di_Lost_J-J_Abrams_sta_lavorando_ad_una_nuova_serie--1" TargetMode="External"/><Relationship Id="rId5" Type="http://schemas.openxmlformats.org/officeDocument/2006/relationships/image" Target="../media/image14.jpg"/><Relationship Id="rId10" Type="http://schemas.openxmlformats.org/officeDocument/2006/relationships/image" Target="../media/image17.jpg"/><Relationship Id="rId4" Type="http://schemas.openxmlformats.org/officeDocument/2006/relationships/hyperlink" Target="https://play-reactor.com/2016/02/26/star-wars-the-force-awakens-la-version-casera-tendra-al-menos-siete-escenas-eliminadas/" TargetMode="External"/><Relationship Id="rId9" Type="http://schemas.openxmlformats.org/officeDocument/2006/relationships/hyperlink" Target="https://detectivemaxxzeqsterscreepycrawlyamazingadventures.wordpress.com/2016/05/15/star-wars-vii-the-force-awakens-movie-review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wtp.hippo.ws/film_le_prestige" TargetMode="External"/><Relationship Id="rId3" Type="http://schemas.microsoft.com/office/2007/relationships/hdphoto" Target="../media/hdphoto10.wdp"/><Relationship Id="rId7" Type="http://schemas.openxmlformats.org/officeDocument/2006/relationships/hyperlink" Target="https://www.fotonerd.it/filmografia-di-christopher-nolan/" TargetMode="External"/><Relationship Id="rId12" Type="http://schemas.openxmlformats.org/officeDocument/2006/relationships/image" Target="../media/image22.jpg"/><Relationship Id="rId17" Type="http://schemas.openxmlformats.org/officeDocument/2006/relationships/hyperlink" Target="https://serdarguler.deviantart.com/art/Batman-The-Dark-Knight-92967375" TargetMode="External"/><Relationship Id="rId2" Type="http://schemas.openxmlformats.org/officeDocument/2006/relationships/image" Target="../media/image18.png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11" Type="http://schemas.openxmlformats.org/officeDocument/2006/relationships/hyperlink" Target="https://thecinephiliac.com/2012/07/23/the-dark-knight-rises/" TargetMode="External"/><Relationship Id="rId5" Type="http://schemas.openxmlformats.org/officeDocument/2006/relationships/hyperlink" Target="https://creativecommons.org/licenses/by-nc-nd/3.0/" TargetMode="External"/><Relationship Id="rId15" Type="http://schemas.openxmlformats.org/officeDocument/2006/relationships/hyperlink" Target="https://troysbucket.blogspot.com/2010/08/inception.html" TargetMode="External"/><Relationship Id="rId10" Type="http://schemas.openxmlformats.org/officeDocument/2006/relationships/image" Target="../media/image21.jpg"/><Relationship Id="rId4" Type="http://schemas.openxmlformats.org/officeDocument/2006/relationships/hyperlink" Target="https://farefilm.it/persone/i-film-preferiti-di-christopher-nolan-da-alien-superman-9125" TargetMode="External"/><Relationship Id="rId9" Type="http://schemas.openxmlformats.org/officeDocument/2006/relationships/hyperlink" Target="https://www.film-rezensionen.de/2014/11/interstellar/" TargetMode="External"/><Relationship Id="rId1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eknodiot.com/john-wick-4-ertelendi" TargetMode="External"/><Relationship Id="rId5" Type="http://schemas.openxmlformats.org/officeDocument/2006/relationships/image" Target="../media/image26.jpeg"/><Relationship Id="rId4" Type="http://schemas.openxmlformats.org/officeDocument/2006/relationships/hyperlink" Target="https://www.nerdevil.it/2017/03/28/john-wick-capitolo-2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MDb" TargetMode="External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acguffin007.com/2014/12/02/lo-mejor-y-lo-peor-de-interstellar-de-christopher-nolan/michael-caine-en-interstellar/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cinezapping.com/interstellar-recension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ldaintdead.com/did-you-know-about-imdb-t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ldaintdead.com/did-you-know-about-imdb-t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1.xml"/><Relationship Id="rId4" Type="http://schemas.openxmlformats.org/officeDocument/2006/relationships/hyperlink" Target="https://www.enago.com/academy/what-the-avengers-endgame-taught-us-about-scienc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hyperlink" Target="https://www.flickr.com/photos/pbear6150/538930131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hyperlink" Target="https://www.geekblast.com.br/2020/01/mulheres-que-poderiam-ter-sido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hyperlink" Target="https://www.pxfuel.com/en/free-photo-jmk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3.xml"/><Relationship Id="rId4" Type="http://schemas.openxmlformats.org/officeDocument/2006/relationships/hyperlink" Target="https://macguffin007.com/2014/12/02/lo-mejor-y-lo-peor-de-interstellar-de-christopher-nola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ovie projector with smoke coming out of it&#10;&#10;Description automatically generated">
            <a:extLst>
              <a:ext uri="{FF2B5EF4-FFF2-40B4-BE49-F238E27FC236}">
                <a16:creationId xmlns:a16="http://schemas.microsoft.com/office/drawing/2014/main" id="{05486CFC-0272-69E2-E7BF-4EFB0657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235" y="1470135"/>
            <a:ext cx="3924935" cy="1695637"/>
          </a:xfrm>
        </p:spPr>
        <p:txBody>
          <a:bodyPr/>
          <a:lstStyle/>
          <a:p>
            <a:r>
              <a:rPr lang="en-US" sz="6600" dirty="0">
                <a:solidFill>
                  <a:schemeClr val="accent4"/>
                </a:solidFill>
              </a:rPr>
              <a:t>MySQL</a:t>
            </a:r>
            <a:br>
              <a:rPr lang="en-US" sz="6600" dirty="0">
                <a:solidFill>
                  <a:schemeClr val="accent4"/>
                </a:solidFill>
              </a:rPr>
            </a:br>
            <a:r>
              <a:rPr lang="en-US" sz="6600" dirty="0">
                <a:solidFill>
                  <a:schemeClr val="accent4"/>
                </a:solidFill>
              </a:rPr>
              <a:t>PROJECT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7523D-48E6-665B-E9A2-3D7659816267}"/>
              </a:ext>
            </a:extLst>
          </p:cNvPr>
          <p:cNvSpPr txBox="1"/>
          <p:nvPr/>
        </p:nvSpPr>
        <p:spPr>
          <a:xfrm>
            <a:off x="8935738" y="6034398"/>
            <a:ext cx="523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By: Aditya </a:t>
            </a:r>
            <a:r>
              <a:rPr lang="en-I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Ugale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Hardik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85938-2C9B-1842-843F-67635BA477FF}"/>
              </a:ext>
            </a:extLst>
          </p:cNvPr>
          <p:cNvSpPr txBox="1"/>
          <p:nvPr/>
        </p:nvSpPr>
        <p:spPr>
          <a:xfrm>
            <a:off x="196645" y="6186436"/>
            <a:ext cx="432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Guided By : Vrushali </a:t>
            </a:r>
            <a:r>
              <a:rPr lang="en-I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Sarwan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F2E8D6E-C6BC-6B88-F00E-4883AF2C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20598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94161FA-63B6-6134-4018-03CB75836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1" y="28388"/>
            <a:ext cx="5831456" cy="1794294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Which is Most Profitable Movie and who is director of that movie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8DA49F-C86A-3D58-EB62-87593644F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03909" y="248908"/>
            <a:ext cx="4129375" cy="21642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D448FB-8030-F0EC-E917-3FC78A102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27" y="1747553"/>
            <a:ext cx="7412437" cy="1676732"/>
          </a:xfrm>
          <a:prstGeom prst="rect">
            <a:avLst/>
          </a:prstGeom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90EF5687-6F1A-7C6E-4EB7-D5E1049702C3}"/>
              </a:ext>
            </a:extLst>
          </p:cNvPr>
          <p:cNvSpPr/>
          <p:nvPr/>
        </p:nvSpPr>
        <p:spPr>
          <a:xfrm>
            <a:off x="0" y="3712470"/>
            <a:ext cx="3219450" cy="2991557"/>
          </a:xfrm>
          <a:prstGeom prst="hexagon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66B00C-5AB8-BD14-D01E-F9D01E12AB30}"/>
              </a:ext>
            </a:extLst>
          </p:cNvPr>
          <p:cNvSpPr txBox="1"/>
          <p:nvPr/>
        </p:nvSpPr>
        <p:spPr>
          <a:xfrm>
            <a:off x="8048514" y="4444872"/>
            <a:ext cx="369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Director – J.J. Abrams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0D8B13-05C4-60AE-82C6-A8A9216DE5CE}"/>
              </a:ext>
            </a:extLst>
          </p:cNvPr>
          <p:cNvSpPr/>
          <p:nvPr/>
        </p:nvSpPr>
        <p:spPr>
          <a:xfrm>
            <a:off x="4829064" y="3074015"/>
            <a:ext cx="3062378" cy="312457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5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0B11F67-6F55-DF2C-C3A6-658494C02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425" b="3425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86BE74-2F99-4FA0-2BB8-7F1AB6DFDEE4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farefilm.it/persone/i-film-preferiti-di-christopher-nolan-da-alien-superman-912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72ADCA-7BCC-E7E8-D4F7-6AF9C235CAB3}"/>
              </a:ext>
            </a:extLst>
          </p:cNvPr>
          <p:cNvSpPr txBox="1"/>
          <p:nvPr/>
        </p:nvSpPr>
        <p:spPr>
          <a:xfrm>
            <a:off x="276763" y="126963"/>
            <a:ext cx="11343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movie name whose director got highest rating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3380706-D21D-0A20-4F45-8C01E10B6E3B}"/>
              </a:ext>
            </a:extLst>
          </p:cNvPr>
          <p:cNvSpPr/>
          <p:nvPr/>
        </p:nvSpPr>
        <p:spPr>
          <a:xfrm>
            <a:off x="276763" y="879404"/>
            <a:ext cx="2398145" cy="2224409"/>
          </a:xfrm>
          <a:prstGeom prst="hexagon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40F903E3-ACB6-AEA0-91DB-90E7F16AAF83}"/>
              </a:ext>
            </a:extLst>
          </p:cNvPr>
          <p:cNvSpPr/>
          <p:nvPr/>
        </p:nvSpPr>
        <p:spPr>
          <a:xfrm>
            <a:off x="2153727" y="3270822"/>
            <a:ext cx="2398145" cy="2224409"/>
          </a:xfrm>
          <a:prstGeom prst="hexag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9C0BE9A-012C-95CE-3040-30F7E7B136F4}"/>
              </a:ext>
            </a:extLst>
          </p:cNvPr>
          <p:cNvSpPr/>
          <p:nvPr/>
        </p:nvSpPr>
        <p:spPr>
          <a:xfrm>
            <a:off x="7933425" y="685800"/>
            <a:ext cx="2398145" cy="2224409"/>
          </a:xfrm>
          <a:prstGeom prst="hexagon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E9B58FB-C839-C718-1EFA-6FD8A348F0F8}"/>
              </a:ext>
            </a:extLst>
          </p:cNvPr>
          <p:cNvSpPr/>
          <p:nvPr/>
        </p:nvSpPr>
        <p:spPr>
          <a:xfrm>
            <a:off x="9842737" y="2756497"/>
            <a:ext cx="2398145" cy="2224409"/>
          </a:xfrm>
          <a:prstGeom prst="hexagon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BC88E6A-AC1D-4005-208A-62651ABC0FD6}"/>
              </a:ext>
            </a:extLst>
          </p:cNvPr>
          <p:cNvSpPr/>
          <p:nvPr/>
        </p:nvSpPr>
        <p:spPr>
          <a:xfrm>
            <a:off x="7707700" y="4556735"/>
            <a:ext cx="2398145" cy="2224409"/>
          </a:xfrm>
          <a:prstGeom prst="hexagon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6E535E-6144-7CF6-4F81-3CB062CDDBAC}"/>
              </a:ext>
            </a:extLst>
          </p:cNvPr>
          <p:cNvSpPr txBox="1"/>
          <p:nvPr/>
        </p:nvSpPr>
        <p:spPr>
          <a:xfrm>
            <a:off x="709883" y="3202328"/>
            <a:ext cx="153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Interstellar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3C683-F756-A969-39CD-A658E2BDCBC7}"/>
              </a:ext>
            </a:extLst>
          </p:cNvPr>
          <p:cNvSpPr txBox="1"/>
          <p:nvPr/>
        </p:nvSpPr>
        <p:spPr>
          <a:xfrm>
            <a:off x="276763" y="5550121"/>
            <a:ext cx="258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Dark Knight Rises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CD942-7B8D-D511-7B8B-4AC0C07F156A}"/>
              </a:ext>
            </a:extLst>
          </p:cNvPr>
          <p:cNvSpPr txBox="1"/>
          <p:nvPr/>
        </p:nvSpPr>
        <p:spPr>
          <a:xfrm>
            <a:off x="9856757" y="6019395"/>
            <a:ext cx="20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Dark Knight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172E3-EE1D-F302-7C3B-602DFE728DFA}"/>
              </a:ext>
            </a:extLst>
          </p:cNvPr>
          <p:cNvSpPr txBox="1"/>
          <p:nvPr/>
        </p:nvSpPr>
        <p:spPr>
          <a:xfrm>
            <a:off x="10242428" y="1212872"/>
            <a:ext cx="159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Prestige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A4E4B-3FDC-C170-4D5C-1059CE74633C}"/>
              </a:ext>
            </a:extLst>
          </p:cNvPr>
          <p:cNvSpPr txBox="1"/>
          <p:nvPr/>
        </p:nvSpPr>
        <p:spPr>
          <a:xfrm>
            <a:off x="8917017" y="3194816"/>
            <a:ext cx="133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Inception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94BCB-44DF-3B72-C7A2-85C4FCD53FA9}"/>
              </a:ext>
            </a:extLst>
          </p:cNvPr>
          <p:cNvSpPr txBox="1"/>
          <p:nvPr/>
        </p:nvSpPr>
        <p:spPr>
          <a:xfrm>
            <a:off x="5109351" y="6272141"/>
            <a:ext cx="230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Christopher Nolan 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F62F53B9-C01C-1BE6-623F-E0CEC7CC1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19" y="1818558"/>
            <a:ext cx="4275138" cy="830997"/>
          </a:xfrm>
        </p:spPr>
        <p:txBody>
          <a:bodyPr/>
          <a:lstStyle/>
          <a:p>
            <a:r>
              <a:rPr lang="en-US" sz="6000" dirty="0"/>
              <a:t>Thank you!</a:t>
            </a:r>
          </a:p>
          <a:p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0" y="2776919"/>
            <a:ext cx="4143374" cy="562387"/>
          </a:xfrm>
        </p:spPr>
        <p:txBody>
          <a:bodyPr/>
          <a:lstStyle/>
          <a:p>
            <a:r>
              <a:rPr lang="en-US" sz="2400" dirty="0">
                <a:latin typeface="Cobrel"/>
              </a:rPr>
              <a:t>Any Questions!!!!</a:t>
            </a:r>
          </a:p>
        </p:txBody>
      </p:sp>
      <p:pic>
        <p:nvPicPr>
          <p:cNvPr id="20" name="Picture Placeholder 8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1501" t="917" r="32701" b="-917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8999D-51F5-43A0-C52C-5B52E2B8C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32" y="1875885"/>
            <a:ext cx="4806142" cy="430333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Study on IMDB movie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4343" t="996" r="4481" b="-996"/>
          <a:stretch/>
        </p:blipFill>
        <p:spPr>
          <a:xfrm>
            <a:off x="7090227" y="786181"/>
            <a:ext cx="4441372" cy="5393036"/>
          </a:xfrm>
        </p:spPr>
      </p:pic>
      <p:pic>
        <p:nvPicPr>
          <p:cNvPr id="9" name="Picture 8" descr="A yellow sign with black letters&#10;&#10;Description automatically generated">
            <a:extLst>
              <a:ext uri="{FF2B5EF4-FFF2-40B4-BE49-F238E27FC236}">
                <a16:creationId xmlns:a16="http://schemas.microsoft.com/office/drawing/2014/main" id="{2A86935B-ABD1-298E-7230-10E0B7B78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27698" y="999661"/>
            <a:ext cx="1145366" cy="57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A904C8-79B7-BF01-A8E2-5829B7E5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115" b="14115"/>
          <a:stretch>
            <a:fillRect/>
          </a:stretch>
        </p:blipFill>
        <p:spPr>
          <a:xfrm>
            <a:off x="-61680" y="11573"/>
            <a:ext cx="12304143" cy="70132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73A8E-D45F-A550-A4BF-13DCDD889F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69050" y="1555480"/>
            <a:ext cx="3924934" cy="490538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3200" dirty="0"/>
              <a:t>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581690-5A5B-EA3A-5D35-66FCA966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830" y="2265176"/>
            <a:ext cx="4975122" cy="2899693"/>
          </a:xfrm>
        </p:spPr>
        <p:txBody>
          <a:bodyPr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IMDb-Internet Movie Database is an online database of information related to films, television series, podcasts, home videos, video games, and streaming content online – including cast, production crew and personal biographies, plot summaries, trivia, ratings, and fan and critical reviews.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Dataset contains -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		830 rows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		11 Column</a:t>
            </a:r>
          </a:p>
        </p:txBody>
      </p:sp>
    </p:spTree>
    <p:extLst>
      <p:ext uri="{BB962C8B-B14F-4D97-AF65-F5344CB8AC3E}">
        <p14:creationId xmlns:p14="http://schemas.microsoft.com/office/powerpoint/2010/main" val="348285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A904C8-79B7-BF01-A8E2-5829B7E5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115" b="14115"/>
          <a:stretch>
            <a:fillRect/>
          </a:stretch>
        </p:blipFill>
        <p:spPr>
          <a:xfrm>
            <a:off x="-61680" y="11573"/>
            <a:ext cx="12304143" cy="70132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581690-5A5B-EA3A-5D35-66FCA966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956" y="2658466"/>
            <a:ext cx="4975122" cy="2899693"/>
          </a:xfrm>
        </p:spPr>
        <p:txBody>
          <a:bodyPr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IMDb began as a fan-operated movie database on the Usenet group "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rec.arts.movies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" in 1990, and moved to the Web in 1993. Since 1998, it has been owned and operated by IMDb.com, Inc</a:t>
            </a:r>
          </a:p>
        </p:txBody>
      </p:sp>
    </p:spTree>
    <p:extLst>
      <p:ext uri="{BB962C8B-B14F-4D97-AF65-F5344CB8AC3E}">
        <p14:creationId xmlns:p14="http://schemas.microsoft.com/office/powerpoint/2010/main" val="159360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movie poster&#10;&#10;Description automatically generated">
            <a:extLst>
              <a:ext uri="{FF2B5EF4-FFF2-40B4-BE49-F238E27FC236}">
                <a16:creationId xmlns:a16="http://schemas.microsoft.com/office/drawing/2014/main" id="{BFFF663C-317E-74E8-C828-A18F714C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29496"/>
            <a:ext cx="12192000" cy="6884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0F015-2CE1-7763-F7E2-F2B6F5E0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9" y="130115"/>
            <a:ext cx="11340000" cy="7001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year and no of movies per year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D981DAE-C92D-565A-2757-AA3C41866A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7316877"/>
              </p:ext>
            </p:extLst>
          </p:nvPr>
        </p:nvGraphicFramePr>
        <p:xfrm>
          <a:off x="3950866" y="1577083"/>
          <a:ext cx="8005314" cy="4390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3F19B40-1135-7001-0322-F877041A6BE7}"/>
              </a:ext>
            </a:extLst>
          </p:cNvPr>
          <p:cNvSpPr txBox="1"/>
          <p:nvPr/>
        </p:nvSpPr>
        <p:spPr>
          <a:xfrm>
            <a:off x="147329" y="1445342"/>
            <a:ext cx="33529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Year, count(year) from IMDB group by year order by year;</a:t>
            </a:r>
            <a:endParaRPr lang="en-IN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0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CCA18-A349-13D7-27D8-32346976CF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60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6686E-E837-0DC6-FBB3-8C70620F4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02" y="130115"/>
            <a:ext cx="11340000" cy="70011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10 Longest Runtime movie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CA061-EA08-076F-4BE3-D6795A0A2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05" y="1182654"/>
            <a:ext cx="7494218" cy="4988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53C57D-0034-54DC-B48A-CD9CB16FEC9D}"/>
              </a:ext>
            </a:extLst>
          </p:cNvPr>
          <p:cNvSpPr txBox="1"/>
          <p:nvPr/>
        </p:nvSpPr>
        <p:spPr>
          <a:xfrm>
            <a:off x="167278" y="1182654"/>
            <a:ext cx="4195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title , runtime from IMDB where year&gt;=2006 and year&lt;=2016 order by runtime desc limit 10;</a:t>
            </a:r>
            <a:endParaRPr lang="en-IN" sz="28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85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with a camera&#10;&#10;Description automatically generated">
            <a:extLst>
              <a:ext uri="{FF2B5EF4-FFF2-40B4-BE49-F238E27FC236}">
                <a16:creationId xmlns:a16="http://schemas.microsoft.com/office/drawing/2014/main" id="{A7B28D31-9E9A-EB04-B635-EBD77C584B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169FEC-5436-0106-4D18-E6FC242B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13" y="259512"/>
            <a:ext cx="11340000" cy="700114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Top 10 director who makes most movies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D61EE3A-04F8-6039-B1D3-9E8D055FA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040044"/>
              </p:ext>
            </p:extLst>
          </p:nvPr>
        </p:nvGraphicFramePr>
        <p:xfrm>
          <a:off x="138741" y="1595887"/>
          <a:ext cx="7771682" cy="4563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F4BDB5B-9B9A-3D68-25F1-8FA9DB85512B}"/>
              </a:ext>
            </a:extLst>
          </p:cNvPr>
          <p:cNvSpPr txBox="1"/>
          <p:nvPr/>
        </p:nvSpPr>
        <p:spPr>
          <a:xfrm>
            <a:off x="8583561" y="2015613"/>
            <a:ext cx="31116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select director, count(director) from IMDB group by director order by count(director) desc limit 10;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7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t with the sun shining&#10;&#10;Description automatically generated">
            <a:extLst>
              <a:ext uri="{FF2B5EF4-FFF2-40B4-BE49-F238E27FC236}">
                <a16:creationId xmlns:a16="http://schemas.microsoft.com/office/drawing/2014/main" id="{F7CAE220-541E-543A-C945-1B988DD325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0"/>
            <a:ext cx="1218902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647CA-A91E-CC7F-A3AD-08DCAC3C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647700"/>
            <a:ext cx="11340000" cy="700114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THE TOP 10 MOVIES,GENRES WITH HIGHEST VOTE AND HOW THEY COMPARE TO METASCORE</a:t>
            </a:r>
            <a:b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7F138-A6DB-0B70-7A78-3E2F6B2E2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0" y="1498267"/>
            <a:ext cx="7093185" cy="4340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229CA-0A65-7A5A-873B-397CFA449A88}"/>
              </a:ext>
            </a:extLst>
          </p:cNvPr>
          <p:cNvSpPr txBox="1"/>
          <p:nvPr/>
        </p:nvSpPr>
        <p:spPr>
          <a:xfrm>
            <a:off x="7855974" y="2521059"/>
            <a:ext cx="39100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select title , genre, votes,</a:t>
            </a:r>
          </a:p>
          <a:p>
            <a:r>
              <a:rPr lang="en-US" sz="2800" b="1" dirty="0" err="1">
                <a:solidFill>
                  <a:srgbClr val="002060"/>
                </a:solidFill>
              </a:rPr>
              <a:t>metascore</a:t>
            </a:r>
            <a:r>
              <a:rPr lang="en-US" sz="2800" b="1" dirty="0">
                <a:solidFill>
                  <a:srgbClr val="002060"/>
                </a:solidFill>
              </a:rPr>
              <a:t> from IMDB order by </a:t>
            </a:r>
            <a:r>
              <a:rPr lang="en-US" sz="2800" b="1" dirty="0" err="1">
                <a:solidFill>
                  <a:srgbClr val="002060"/>
                </a:solidFill>
              </a:rPr>
              <a:t>metascore</a:t>
            </a:r>
            <a:r>
              <a:rPr lang="en-US" sz="2800" b="1" dirty="0">
                <a:solidFill>
                  <a:srgbClr val="002060"/>
                </a:solidFill>
              </a:rPr>
              <a:t> desc limit 10;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23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t in space with light&#10;&#10;Description automatically generated">
            <a:extLst>
              <a:ext uri="{FF2B5EF4-FFF2-40B4-BE49-F238E27FC236}">
                <a16:creationId xmlns:a16="http://schemas.microsoft.com/office/drawing/2014/main" id="{240FF150-15C7-09D6-EB70-0B04D1B949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2940"/>
            <a:ext cx="12192000" cy="688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63E87-3127-D2DA-0B28-4A1353D62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30" y="266044"/>
            <a:ext cx="11340000" cy="70011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 year by average movie rating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13B9F30-8808-CBC1-C131-87A863C6C2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595140"/>
              </p:ext>
            </p:extLst>
          </p:nvPr>
        </p:nvGraphicFramePr>
        <p:xfrm>
          <a:off x="129397" y="1147313"/>
          <a:ext cx="7919048" cy="474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411E09-F8CA-F127-92F8-86095C5B1F74}"/>
              </a:ext>
            </a:extLst>
          </p:cNvPr>
          <p:cNvSpPr txBox="1"/>
          <p:nvPr/>
        </p:nvSpPr>
        <p:spPr>
          <a:xfrm>
            <a:off x="8177842" y="966158"/>
            <a:ext cx="35373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Year, AVG(Rating) AS Average Rating FROM IMDB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GROUP BY Year limit 10;</a:t>
            </a:r>
            <a:endParaRPr lang="en-IN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333</TotalTime>
  <Words>347</Words>
  <Application>Microsoft Office PowerPoint</Application>
  <PresentationFormat>Widescreen</PresentationFormat>
  <Paragraphs>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Cobrel</vt:lpstr>
      <vt:lpstr>Comic Sans MS</vt:lpstr>
      <vt:lpstr>Corbel</vt:lpstr>
      <vt:lpstr>Times New Roman</vt:lpstr>
      <vt:lpstr>Wingdings</vt:lpstr>
      <vt:lpstr>Office Theme</vt:lpstr>
      <vt:lpstr>MySQL PROJECT</vt:lpstr>
      <vt:lpstr>Case Study on IMDB movie Dataset</vt:lpstr>
      <vt:lpstr>IMDb-Internet Movie Database is an online database of information related to films, television series, podcasts, home videos, video games, and streaming content online – including cast, production crew and personal biographies, plot summaries, trivia, ratings, and fan and critical reviews.  Dataset contains -   830 rows   11 Column</vt:lpstr>
      <vt:lpstr>IMDb began as a fan-operated movie database on the Usenet group "rec.arts.movies" in 1990, and moved to the Web in 1993. Since 1998, it has been owned and operated by IMDb.com, Inc</vt:lpstr>
      <vt:lpstr>Display year and no of movies per year</vt:lpstr>
      <vt:lpstr>Top 10 Longest Runtime movie</vt:lpstr>
      <vt:lpstr>Top 10 director who makes most movies</vt:lpstr>
      <vt:lpstr>CHECKING FOR THE TOP 10 MOVIES,GENRES WITH HIGHEST VOTE AND HOW THEY COMPARE TO METASCORE </vt:lpstr>
      <vt:lpstr>Display year by average movie rating</vt:lpstr>
      <vt:lpstr>Which is Most Profitable Movie and who is director of that movie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Aditya Ugale</dc:creator>
  <cp:lastModifiedBy>Aditya Ugale</cp:lastModifiedBy>
  <cp:revision>9</cp:revision>
  <dcterms:created xsi:type="dcterms:W3CDTF">2023-08-24T09:49:45Z</dcterms:created>
  <dcterms:modified xsi:type="dcterms:W3CDTF">2023-08-25T09:51:38Z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2023-08-24T09:54:25Z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6a4e0669-ae13-4c70-bd5c-1c8974e8bb0b</vt:lpwstr>
  </property>
  <property fmtid="{D5CDD505-2E9C-101B-9397-08002B2CF9AE}" pid="8" name="MSIP_Label_defa4170-0d19-0005-0004-bc88714345d2_ActionId">
    <vt:lpwstr>391c639e-07c5-4034-8024-018a6eda9326</vt:lpwstr>
  </property>
  <property fmtid="{D5CDD505-2E9C-101B-9397-08002B2CF9AE}" pid="9" name="MSIP_Label_defa4170-0d19-0005-0004-bc88714345d2_ContentBits">
    <vt:lpwstr>0</vt:lpwstr>
  </property>
</Properties>
</file>